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9" r:id="rId8"/>
    <p:sldId id="268" r:id="rId9"/>
    <p:sldId id="266" r:id="rId10"/>
    <p:sldId id="267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013" y="4039821"/>
            <a:ext cx="103632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013" y="4884121"/>
            <a:ext cx="85344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9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7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4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1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38425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1426"/>
            <a:ext cx="109728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261" y="222195"/>
            <a:ext cx="977311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261" y="1391393"/>
            <a:ext cx="977311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5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3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5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138425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2341022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970885"/>
            <a:ext cx="5386917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388" y="2341022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388" y="2970885"/>
            <a:ext cx="5389033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4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4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35806"/>
            <a:ext cx="12192000" cy="222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5566870"/>
            <a:ext cx="1832460" cy="1291130"/>
            <a:chOff x="6557165" y="2360065"/>
            <a:chExt cx="1747767" cy="1749245"/>
          </a:xfrm>
        </p:grpSpPr>
        <p:sp>
          <p:nvSpPr>
            <p:cNvPr id="9" name="Oval 8"/>
            <p:cNvSpPr/>
            <p:nvPr userDrawn="1"/>
          </p:nvSpPr>
          <p:spPr>
            <a:xfrm>
              <a:off x="6557165" y="2360065"/>
              <a:ext cx="1679755" cy="17203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165" y="2360065"/>
              <a:ext cx="1747767" cy="174924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onbibb.us/small-business-affairs/" TargetMode="External"/><Relationship Id="rId2" Type="http://schemas.openxmlformats.org/officeDocument/2006/relationships/hyperlink" Target="mailto:jbumpus@maconbibb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634" y="3686922"/>
            <a:ext cx="7772400" cy="1221640"/>
          </a:xfrm>
        </p:spPr>
        <p:txBody>
          <a:bodyPr/>
          <a:lstStyle/>
          <a:p>
            <a:r>
              <a:rPr lang="en-US" dirty="0" smtClean="0"/>
              <a:t>Office of Small Business Affairs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898" y="4432619"/>
            <a:ext cx="8534400" cy="16633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Small Local</a:t>
            </a:r>
            <a:r>
              <a:rPr lang="en-US" dirty="0" smtClean="0">
                <a:solidFill>
                  <a:srgbClr val="FFC000"/>
                </a:solidFill>
              </a:rPr>
              <a:t> Business Enterprise Program</a:t>
            </a:r>
          </a:p>
          <a:p>
            <a:pPr algn="ctr"/>
            <a:r>
              <a:rPr lang="en-US" dirty="0" smtClean="0"/>
              <a:t>Explanation</a:t>
            </a:r>
            <a:endParaRPr lang="en-US" dirty="0" smtClean="0"/>
          </a:p>
          <a:p>
            <a:pPr algn="ctr"/>
            <a:r>
              <a:rPr lang="en-US" dirty="0" smtClean="0"/>
              <a:t>May 9, 2017 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1421" y="4059121"/>
            <a:ext cx="3730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Macon-Bibb </a:t>
            </a:r>
            <a:r>
              <a:rPr lang="en-US" dirty="0" smtClean="0">
                <a:solidFill>
                  <a:prstClr val="white"/>
                </a:solidFill>
              </a:rPr>
              <a:t>County</a:t>
            </a:r>
            <a:endParaRPr lang="en-US" sz="1400" dirty="0">
              <a:solidFill>
                <a:prstClr val="white"/>
              </a:solidFill>
            </a:endParaRPr>
          </a:p>
          <a:p>
            <a:r>
              <a:rPr lang="en-US" sz="1400" dirty="0">
                <a:solidFill>
                  <a:prstClr val="white"/>
                </a:solidFill>
              </a:rPr>
              <a:t>Charles L. Coney, </a:t>
            </a:r>
            <a:r>
              <a:rPr lang="en-US" sz="1400" dirty="0" smtClean="0">
                <a:solidFill>
                  <a:prstClr val="white"/>
                </a:solidFill>
              </a:rPr>
              <a:t>Interim County Manager, Operations  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Julie Moore, Interim County Manager, Finance </a:t>
            </a:r>
            <a:endParaRPr lang="en-US" sz="1400" dirty="0">
              <a:solidFill>
                <a:prstClr val="white"/>
              </a:solidFill>
            </a:endParaRPr>
          </a:p>
          <a:p>
            <a:r>
              <a:rPr lang="en-US" sz="1400" dirty="0">
                <a:solidFill>
                  <a:prstClr val="white"/>
                </a:solidFill>
              </a:rPr>
              <a:t>Dr. James Louis Bumpus, Director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0"/>
    </mc:Choice>
    <mc:Fallback xmlns="">
      <p:transition spd="slow" advTm="89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Director: Dr. James Bumpus</a:t>
            </a:r>
          </a:p>
          <a:p>
            <a:pPr marL="0" indent="0">
              <a:buNone/>
            </a:pPr>
            <a:r>
              <a:rPr lang="en-US" sz="3200" dirty="0"/>
              <a:t>Administrative office located at:</a:t>
            </a:r>
          </a:p>
          <a:p>
            <a:pPr marL="914400" indent="0">
              <a:buNone/>
            </a:pPr>
            <a:r>
              <a:rPr lang="en-US" dirty="0" smtClean="0"/>
              <a:t>700 Poplar Street </a:t>
            </a:r>
            <a:endParaRPr lang="en-US" dirty="0"/>
          </a:p>
          <a:p>
            <a:pPr marL="914400" indent="0">
              <a:buNone/>
            </a:pPr>
            <a:r>
              <a:rPr lang="en-US" dirty="0"/>
              <a:t>Macon, GA 31201</a:t>
            </a:r>
          </a:p>
          <a:p>
            <a:pPr marL="914400" indent="0">
              <a:buNone/>
            </a:pPr>
            <a:r>
              <a:rPr lang="en-US" dirty="0"/>
              <a:t>P: (478) </a:t>
            </a:r>
            <a:r>
              <a:rPr lang="en-US" dirty="0" smtClean="0"/>
              <a:t>803-0366</a:t>
            </a:r>
            <a:endParaRPr lang="en-US" dirty="0"/>
          </a:p>
          <a:p>
            <a:pPr marL="914400" indent="0">
              <a:buNone/>
            </a:pPr>
            <a:r>
              <a:rPr lang="en-US" dirty="0"/>
              <a:t>C: (478) 951-2192</a:t>
            </a:r>
          </a:p>
          <a:p>
            <a:pPr marL="914400" indent="0">
              <a:buNone/>
            </a:pPr>
            <a:r>
              <a:rPr lang="en-US" dirty="0">
                <a:hlinkClick r:id="rId2"/>
              </a:rPr>
              <a:t>jbumpus@maconbibb.us</a:t>
            </a:r>
            <a:r>
              <a:rPr lang="en-US" dirty="0"/>
              <a:t> </a:t>
            </a:r>
          </a:p>
          <a:p>
            <a:pPr marL="914400" indent="0">
              <a:buNone/>
            </a:pPr>
            <a:r>
              <a:rPr lang="en-US" dirty="0">
                <a:hlinkClick r:id="rId3"/>
              </a:rPr>
              <a:t>http://www.maconbibb.us/small-business-affairs/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20"/>
    </mc:Choice>
    <mc:Fallback xmlns="">
      <p:transition spd="slow" advTm="413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SMALL LOCAL BUSINESS ENTERPRISE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6226"/>
            <a:ext cx="10972800" cy="39409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LOCAL SMALL BUSINESS SCHEDULE OF SIZE STANDARDS AND ELIGIBILITY  </a:t>
            </a:r>
          </a:p>
          <a:p>
            <a:pPr marL="0" indent="0">
              <a:buNone/>
            </a:pPr>
            <a:r>
              <a:rPr lang="en-US" dirty="0"/>
              <a:t>	a.   The SLBE must not have employed more than fifty (50) full-time employees at any one time during the last three years; and</a:t>
            </a:r>
          </a:p>
          <a:p>
            <a:pPr marL="0" indent="0">
              <a:buNone/>
            </a:pPr>
            <a:r>
              <a:rPr lang="en-US" dirty="0" smtClean="0"/>
              <a:t>	b</a:t>
            </a:r>
            <a:r>
              <a:rPr lang="en-US" dirty="0"/>
              <a:t>.   The SLBE must have annual gross revenues within its largest primary NAICS commodity code as averaged over its most recent past three fiscal years of not more than $13.5 million for construction firms, specialty trade contractors, and manufacturing firms; not more than 1.2 million for architectural firms; not more than $1.2 million for professional services firms (e.g., scientific, real estate, insurance, accounting, legal, etc.); not more than $1.2 million for engineering firms; and not more than $1.2 million for wholesale operations, retail firms, and all other services firms (e.g., truck transportation, administrative support services, repair and maintenance </a:t>
            </a:r>
            <a:r>
              <a:rPr lang="en-US" dirty="0" smtClean="0"/>
              <a:t>		services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73"/>
    </mc:Choice>
    <mc:Fallback xmlns="">
      <p:transition spd="slow" advTm="30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SMALL LOCAL BUSINESS ENTERPRISE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RACE NEUTRAL </a:t>
            </a:r>
          </a:p>
          <a:p>
            <a:pPr algn="ctr"/>
            <a:r>
              <a:rPr lang="en-US" sz="9600" dirty="0" smtClean="0"/>
              <a:t>GENDER NEUTRAL </a:t>
            </a:r>
            <a:endParaRPr lang="en-US" sz="9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6"/>
    </mc:Choice>
    <mc:Fallback xmlns="">
      <p:transition spd="slow" advTm="8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65801"/>
            <a:ext cx="6664642" cy="4074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752" y="1465801"/>
            <a:ext cx="3383280" cy="1739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752" y="3642046"/>
            <a:ext cx="3383280" cy="20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3"/>
    </mc:Choice>
    <mc:Fallback xmlns="">
      <p:transition spd="slow" advTm="212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32" y="3529013"/>
            <a:ext cx="2994661" cy="217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632" y="1395413"/>
            <a:ext cx="2994660" cy="1995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85890"/>
            <a:ext cx="7215188" cy="40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28"/>
    </mc:Choice>
    <mc:Fallback xmlns="">
      <p:transition spd="slow" advTm="2172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1146738"/>
            <a:ext cx="3500438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3737538"/>
            <a:ext cx="3500438" cy="2806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" y="1314450"/>
            <a:ext cx="65246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1"/>
    </mc:Choice>
    <mc:Fallback xmlns="">
      <p:transition spd="slow" advTm="206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13" y="1429890"/>
            <a:ext cx="8078771" cy="48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5"/>
    </mc:Choice>
    <mc:Fallback xmlns="">
      <p:transition spd="slow" advTm="161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33" y="1866508"/>
            <a:ext cx="7654565" cy="36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5"/>
    </mc:Choice>
    <mc:Fallback xmlns="">
      <p:transition spd="slow" advTm="1613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SMALL LOCAL BUSINESS ENTERPRISE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MAXIMIZE THE USE OF SMALL LOCAL BUSINESSES IN THE COMPETITIVE  </a:t>
            </a:r>
          </a:p>
          <a:p>
            <a:pPr marL="0" indent="0" algn="ctr">
              <a:buNone/>
            </a:pPr>
            <a:r>
              <a:rPr lang="en-US" sz="4800" dirty="0" smtClean="0"/>
              <a:t>COUNTY PROCUREMENT CONTRACT AWARD PROCESS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57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4"/>
    </mc:Choice>
    <mc:Fallback xmlns="">
      <p:transition spd="slow" advTm="144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122</Words>
  <Application>Microsoft Office PowerPoint</Application>
  <PresentationFormat>Widescreen</PresentationFormat>
  <Paragraphs>27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Office of Small Business Affairs </vt:lpstr>
      <vt:lpstr>SMALL LOCAL BUSINESS ENTERPRISE PROGRAM </vt:lpstr>
      <vt:lpstr>SMALL LOCAL BUSINESS ENTERPRISE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LOCAL BUSINESS ENTERPRISE PROGRAM </vt:lpstr>
      <vt:lpstr>Contact Information</vt:lpstr>
    </vt:vector>
  </TitlesOfParts>
  <Company>Macon-Bibb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Small Business Affairs</dc:title>
  <dc:creator>Bumpus, James</dc:creator>
  <cp:lastModifiedBy>Watkins, Hillery</cp:lastModifiedBy>
  <cp:revision>22</cp:revision>
  <cp:lastPrinted>2017-05-08T21:19:49Z</cp:lastPrinted>
  <dcterms:created xsi:type="dcterms:W3CDTF">2017-04-25T07:08:01Z</dcterms:created>
  <dcterms:modified xsi:type="dcterms:W3CDTF">2017-06-09T18:34:28Z</dcterms:modified>
</cp:coreProperties>
</file>